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040carport/-/blob/55204df6010a65e906b638451935499071bcf110/_posts/2026-10-21-carport-starkregen-hamburg-notentwaesserung-rueckstauschutz.md" TargetMode="External"/><Relationship Id="rId3" Type="http://schemas.openxmlformats.org/officeDocument/2006/relationships/hyperlink" Target="https://040carport.pages.dev/dateien/minimax-124574f64a60dc43fdeaa90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bei Starkregen in Hamburg: Notentwässerung, Rückstauschutz und Höhenlage am Stellplatz · Erklärende Präsentation</a:t>
            </a:r>
          </a:p>
        </p:txBody>
      </p:sp>
      <p:sp>
        <p:nvSpPr>
          <p:cNvPr id="3" name="Content Placeholder 2"/>
          <p:cNvSpPr>
            <a:spLocks noGrp="1"/>
          </p:cNvSpPr>
          <p:nvPr>
            <p:ph idx="1"/>
          </p:nvPr>
        </p:nvSpPr>
        <p:spPr/>
        <p:txBody>
          <a:bodyPr/>
          <a:lstStyle/>
          <a:p>
            <a:r>
              <a:t>Überblick: Bei Starkregen reicht ein funktionierender Carport-Ablauf allein rarely aus. Wenn Boden bereits gesättigt, Entwässerungsanlagen überlastet oder Rückstau entsteht, wird die sichere Führung des Wassers zur entscheidenden Planungsfrage. Der folgende Leitfaden ergänzt die allgemeinen Grundlagen zu Carport, Rinne und Versickerung um konkrete Prüfpunkte für extreme Wetterereignisse in Hamburg.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Wasserweg muss auch beiÜberlastung funktionieren</a:t>
            </a:r>
          </a:p>
        </p:txBody>
      </p:sp>
      <p:sp>
        <p:nvSpPr>
          <p:cNvPr id="3" name="Content Placeholder 2"/>
          <p:cNvSpPr>
            <a:spLocks noGrp="1"/>
          </p:cNvSpPr>
          <p:nvPr>
            <p:ph idx="1"/>
          </p:nvPr>
        </p:nvSpPr>
        <p:spPr/>
        <p:txBody>
          <a:bodyPr/>
          <a:lstStyle/>
          <a:p>
            <a:pPr>
              <a:defRPr sz="1800"/>
            </a:pPr>
            <a:r>
              <a:t>Für die Planung eines Carports in Hamburg sollte der gesamte Wasserweg betrachtet werden: vom Tiefpunkt des Daches über Rinne, Fallrohr und Anschlussstellen bis zu Stellplatz, Grundstück und Versickerungsfläche. Bei normalem Regen kann dieser Ablauf ausreichen. Bei Starkregen kommen jedoch kurze, sehr hohe Niederschlagsmengen, gesättigter Boden und ungünstige Höhenverhältnisse zusammen. Wasser, das nicht zügig abfließt oder versickert, sucht sich andere Wege und kann Stützenfüße, Fundamente, Beläge oder angrenzende Flächen belasten. Eine Skizze sollte deshalb nicht nur Dach, Rinne und Fallrohr zeigen, sondern auch den vorgesehenen Wasserweg 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Wasserweg muss auch beiÜberlastung funktionieren</a:t>
            </a:r>
          </a:p>
        </p:txBody>
      </p:sp>
      <p:sp>
        <p:nvSpPr>
          <p:cNvPr id="3" name="Content Placeholder 2"/>
          <p:cNvSpPr>
            <a:spLocks noGrp="1"/>
          </p:cNvSpPr>
          <p:nvPr>
            <p:ph idx="1"/>
          </p:nvPr>
        </p:nvSpPr>
        <p:spPr/>
        <p:txBody>
          <a:bodyPr/>
          <a:lstStyle/>
          <a:p>
            <a:pPr>
              <a:defRPr sz="1800"/>
            </a:pPr>
            <a:r>
              <a:t>ei Überlastung. Die Grundlagen der Regenwasserführung werden auf der Hauptseite beschrieben; dieser Beitrag ergänzt sie um die Frage, welche zusätzliche Sicherung bei einem Extremereignis greift.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als unabhängiger zweiter Ablauf</a:t>
            </a:r>
          </a:p>
        </p:txBody>
      </p:sp>
      <p:sp>
        <p:nvSpPr>
          <p:cNvPr id="3" name="Content Placeholder 2"/>
          <p:cNvSpPr>
            <a:spLocks noGrp="1"/>
          </p:cNvSpPr>
          <p:nvPr>
            <p:ph idx="1"/>
          </p:nvPr>
        </p:nvSpPr>
        <p:spPr/>
        <p:txBody>
          <a:bodyPr/>
          <a:lstStyle/>
          <a:p>
            <a:pPr>
              <a:defRPr sz="1800"/>
            </a:pPr>
            <a:r>
              <a:t>Eine Notentwässerung ist eine zweite, vom regulären Ablauf unabhängige Möglichkeit, überschüssiges Wasser kontrolliert abzuführen. Sie ist sinnvoll, wenn die reguläre Entwässerung bei einer Verstopfung, Überlastung der Rinne oder Rückstau nicht mehr ausreicht. Der Notablauf sollte so angeordnet sein, dass das Wasser an einer vorher festgelegten, belastbaren Stelle austritt und weder zum Hauseingang noch zur Hauswand oder zum Nachbargrundstück gelangt. Wichtig ist außerdem die Höhenlage: Tiefpunkt, regulärer Ablauf und Notablauf müssen so aufeinander abgestimmt werden, dass der zusätzliche Weg erst dann aktiv wird, wenn der erste Weg nicht meh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Notentwässerung als unabhängiger zweiter Ablauf</a:t>
            </a:r>
          </a:p>
        </p:txBody>
      </p:sp>
      <p:sp>
        <p:nvSpPr>
          <p:cNvPr id="3" name="Content Placeholder 2"/>
          <p:cNvSpPr>
            <a:spLocks noGrp="1"/>
          </p:cNvSpPr>
          <p:nvPr>
            <p:ph idx="1"/>
          </p:nvPr>
        </p:nvSpPr>
        <p:spPr/>
        <p:txBody>
          <a:bodyPr/>
          <a:lstStyle/>
          <a:p>
            <a:pPr>
              <a:defRPr sz="1800"/>
            </a:pPr>
            <a:r>
              <a:t>r funktioniert. Die genaue Ausführung hängt von der konstruktiven Situation ab und sollte mit den beteiligten Fachplanern abgestimmt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Rückstauschutz und Entkopplung der Entwässerung</a:t>
            </a:r>
          </a:p>
        </p:txBody>
      </p:sp>
      <p:sp>
        <p:nvSpPr>
          <p:cNvPr id="3" name="Content Placeholder 2"/>
          <p:cNvSpPr>
            <a:spLocks noGrp="1"/>
          </p:cNvSpPr>
          <p:nvPr>
            <p:ph idx="1"/>
          </p:nvPr>
        </p:nvSpPr>
        <p:spPr/>
        <p:txBody>
          <a:bodyPr/>
          <a:lstStyle/>
          <a:p>
            <a:pPr>
              <a:defRPr sz="1800"/>
            </a:pPr>
            <a:r>
              <a:t>Wenn das angeschlossene System Wasser nicht schnell genug aufnehmen kann, kann es zurückstauen. Betroffen sind dann besonders tiefer liegende Bereiche wie Kellerlichtschächte, Garagenzufahrten oder der Bereich um den Stützenfuß. In der Planung hilft eine klare Höhenstaffelung: Liegt der Carportboden höher als die angrenzenden Entwässerungspunkte, kann Wasser im Rückstaufall eher nach außen abfließen. Zudem sollte die Dachentwässerung nicht über ein Fallrohr geführt werden, das zugleich andere, tiefere Entwässerungspunkte bedient. Ein zugänglicher Kontroll- oder Revisionsschacht ermöglicht die Überprüfung des Systems und hilft, einen Rückstau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Rückstauschutz und Entkopplung der Entwässerung</a:t>
            </a:r>
          </a:p>
        </p:txBody>
      </p:sp>
      <p:sp>
        <p:nvSpPr>
          <p:cNvPr id="3" name="Content Placeholder 2"/>
          <p:cNvSpPr>
            <a:spLocks noGrp="1"/>
          </p:cNvSpPr>
          <p:nvPr>
            <p:ph idx="1"/>
          </p:nvPr>
        </p:nvSpPr>
        <p:spPr/>
        <p:txBody>
          <a:bodyPr/>
          <a:lstStyle/>
          <a:p>
            <a:pPr>
              <a:defRPr sz="1800"/>
            </a:pPr>
            <a:r>
              <a:t>früh zu erkennen. Diese Maßnahmen greifen nicht als Ersatz für die örtliche Prüfung der Anschlüsse, sondern als zusätzliche Planungsreserve.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Höhenlage, Belag und Versickerung gemeinsam prüfen</a:t>
            </a:r>
          </a:p>
        </p:txBody>
      </p:sp>
      <p:sp>
        <p:nvSpPr>
          <p:cNvPr id="3" name="Content Placeholder 2"/>
          <p:cNvSpPr>
            <a:spLocks noGrp="1"/>
          </p:cNvSpPr>
          <p:nvPr>
            <p:ph idx="1"/>
          </p:nvPr>
        </p:nvSpPr>
        <p:spPr/>
        <p:txBody>
          <a:bodyPr/>
          <a:lstStyle/>
          <a:p>
            <a:pPr>
              <a:defRPr sz="1800"/>
            </a:pPr>
            <a:r>
              <a:t>Der umgebende Belag ist im Starkregenfall ein wichtiger zusätzlicher Wasserweg. Das Gefälle sollte von Stützen, Hauswand und Nachbargrenze wegweisen. Übergänge zwischen Pflaster, Rinne und Versickerungsfläche gehören ebenso in die Skizze wie eine Mulde oder ein seitlicher Bord, die Wasser vor dem Übertritt auf benachbarte Flächen auffangen können. Ein erhöhter Carportboden und ein bewusst gestalteter Übergang zu einer belastbaren Senke schaffen dabei eine zusätzliche Reserve. Bei lehmigem oder verdichtetem Boden kann eine Versickerungsanlage bei Dauerregen ausfallen, weil der Boden bereits gesättigt ist. Ob Versickerung auf dem konkreten Grun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Höhenlage, Belag und Versickerung gemeinsam prüfen</a:t>
            </a:r>
          </a:p>
        </p:txBody>
      </p:sp>
      <p:sp>
        <p:nvSpPr>
          <p:cNvPr id="3" name="Content Placeholder 2"/>
          <p:cNvSpPr>
            <a:spLocks noGrp="1"/>
          </p:cNvSpPr>
          <p:nvPr>
            <p:ph idx="1"/>
          </p:nvPr>
        </p:nvSpPr>
        <p:spPr/>
        <p:txBody>
          <a:bodyPr/>
          <a:lstStyle/>
          <a:p>
            <a:pPr>
              <a:defRPr sz="1800"/>
            </a:pPr>
            <a:r>
              <a:t>dstück möglich und geeignet ist, muss anhand der örtlichen Gegebenheiten geprüft werden; allgemeine Annahmen reichen für die Starkregenplanung nicht aus.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Übergänge vor der Ausführung eindeutig klären</a:t>
            </a:r>
          </a:p>
        </p:txBody>
      </p:sp>
      <p:sp>
        <p:nvSpPr>
          <p:cNvPr id="3" name="Content Placeholder 2"/>
          <p:cNvSpPr>
            <a:spLocks noGrp="1"/>
          </p:cNvSpPr>
          <p:nvPr>
            <p:ph idx="1"/>
          </p:nvPr>
        </p:nvSpPr>
        <p:spPr/>
        <p:txBody>
          <a:bodyPr/>
          <a:lstStyle/>
          <a:p>
            <a:pPr>
              <a:defRPr sz="1800"/>
            </a:pPr>
            <a:r>
              <a:t>Starkregen-Sicherheit entsteht an den Schnittstellen zwischen Gewerken. Nach Aushub und Erstellung der Fundamente sollte kontrolliert werden, ob Stützenfüße, Abläufe und geplante Höhen tatsächlich zusammenpassen. Auch Dachform und Wasserweg sind unabhängig vom gewählten Material zu beachten: Holz und Aluminium stellen unterschiedliche konstruktive Anforderungen, der sichere Entwässerungsweg bleibt jedoch zu planen. Eine spätere Begrünung oder Photovoltaikanlage kann die Anforderungen an die Wasserführung verändern und sollte deshalb vor der Bestellung mit der Tragwerksplanung abgestimmt werden. Die Starkregen-Planung für Carports sollte daher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Übergänge vor der Ausführung eindeutig klären</a:t>
            </a:r>
          </a:p>
        </p:txBody>
      </p:sp>
      <p:sp>
        <p:nvSpPr>
          <p:cNvPr id="3" name="Content Placeholder 2"/>
          <p:cNvSpPr>
            <a:spLocks noGrp="1"/>
          </p:cNvSpPr>
          <p:nvPr>
            <p:ph idx="1"/>
          </p:nvPr>
        </p:nvSpPr>
        <p:spPr/>
        <p:txBody>
          <a:bodyPr/>
          <a:lstStyle/>
          <a:p>
            <a:pPr>
              <a:defRPr sz="1800"/>
            </a:pPr>
            <a:r>
              <a:t> als gemeinsame Grundlage für Dachbauer, Tiefbau und Grundstücksarbeiten dienen. Für Hamburger Bauvorschriften, Rückstauschutz und Versickerungsanlagen gelten die jeweils aktuellen Anforderungen der zuständigen Stellen; eine örtliche Fachberatung ersetzt dieser Hinweis nicht.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bei Starkregen in Hamburg: Notentwässerung, Rückstauschutz und Höhenlage am Stellplatz</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